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3"/>
  </p:notesMasterIdLst>
  <p:sldIdLst>
    <p:sldId id="256" r:id="rId5"/>
    <p:sldId id="257" r:id="rId6"/>
    <p:sldId id="258" r:id="rId7"/>
    <p:sldId id="259" r:id="rId8"/>
    <p:sldId id="260" r:id="rId9"/>
    <p:sldId id="261" r:id="rId10"/>
    <p:sldId id="262" r:id="rId11"/>
    <p:sldId id="265" r:id="rId12"/>
    <p:sldId id="263" r:id="rId13"/>
    <p:sldId id="264" r:id="rId14"/>
    <p:sldId id="266" r:id="rId15"/>
    <p:sldId id="267" r:id="rId16"/>
    <p:sldId id="268" r:id="rId17"/>
    <p:sldId id="269" r:id="rId18"/>
    <p:sldId id="270" r:id="rId19"/>
    <p:sldId id="271" r:id="rId20"/>
    <p:sldId id="272" r:id="rId21"/>
    <p:sldId id="273" r:id="rId22"/>
    <p:sldId id="274" r:id="rId23"/>
    <p:sldId id="275" r:id="rId24"/>
    <p:sldId id="279" r:id="rId25"/>
    <p:sldId id="276" r:id="rId26"/>
    <p:sldId id="280" r:id="rId27"/>
    <p:sldId id="281" r:id="rId28"/>
    <p:sldId id="282" r:id="rId29"/>
    <p:sldId id="283" r:id="rId30"/>
    <p:sldId id="277" r:id="rId31"/>
    <p:sldId id="278"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197"/>
  </p:normalViewPr>
  <p:slideViewPr>
    <p:cSldViewPr snapToGrid="0">
      <p:cViewPr varScale="1">
        <p:scale>
          <a:sx n="149" d="100"/>
          <a:sy n="149" d="100"/>
        </p:scale>
        <p:origin x="5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pPr lvl="0"/>
            <a:r>
              <a:rPr lang="en-US"/>
              <a:t>Click to edit Master text styles</a:t>
            </a: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Click to edit Master text styles</a:t>
            </a: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1">
            <a:alphaModFix/>
          </a:blip>
          <a:stretch>
            <a:fill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2">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13">
            <a:alphaModFix/>
          </a:blip>
          <a:stretch>
            <a:fill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3" name="Title 2">
            <a:extLst>
              <a:ext uri="{FF2B5EF4-FFF2-40B4-BE49-F238E27FC236}">
                <a16:creationId xmlns:a16="http://schemas.microsoft.com/office/drawing/2014/main" id="{B1EB1886-D6E6-11E7-F26C-A97737DDB391}"/>
              </a:ext>
            </a:extLst>
          </p:cNvPr>
          <p:cNvSpPr>
            <a:spLocks noGrp="1"/>
          </p:cNvSpPr>
          <p:nvPr>
            <p:ph type="ctrTitle"/>
          </p:nvPr>
        </p:nvSpPr>
        <p:spPr>
          <a:xfrm>
            <a:off x="311700" y="703754"/>
            <a:ext cx="8520600" cy="2052600"/>
          </a:xfrm>
        </p:spPr>
        <p:txBody>
          <a:bodyPr/>
          <a:lstStyle/>
          <a:p>
            <a:r>
              <a:rPr lang="en-US" dirty="0">
                <a:latin typeface="Times New Roman" panose="02020603050405020304" pitchFamily="18" charset="0"/>
                <a:cs typeface="Times New Roman" panose="02020603050405020304" pitchFamily="18" charset="0"/>
              </a:rPr>
              <a:t>Health Insurance Fraud Claim and Amount Prediction</a:t>
            </a:r>
          </a:p>
        </p:txBody>
      </p:sp>
      <p:sp>
        <p:nvSpPr>
          <p:cNvPr id="5" name="Subtitle 4">
            <a:extLst>
              <a:ext uri="{FF2B5EF4-FFF2-40B4-BE49-F238E27FC236}">
                <a16:creationId xmlns:a16="http://schemas.microsoft.com/office/drawing/2014/main" id="{74021643-9A4E-DF43-6A06-8E7C3EE56B2D}"/>
              </a:ext>
            </a:extLst>
          </p:cNvPr>
          <p:cNvSpPr>
            <a:spLocks noGrp="1"/>
          </p:cNvSpPr>
          <p:nvPr>
            <p:ph type="subTitle" idx="1"/>
          </p:nvPr>
        </p:nvSpPr>
        <p:spPr/>
        <p:txBody>
          <a:bodyPr/>
          <a:lstStyle/>
          <a:p>
            <a:r>
              <a:rPr lang="en-US" sz="2000" dirty="0">
                <a:latin typeface="Times New Roman" panose="02020603050405020304" pitchFamily="18" charset="0"/>
                <a:cs typeface="Times New Roman" panose="02020603050405020304" pitchFamily="18" charset="0"/>
              </a:rPr>
              <a:t>Nazari Sai Deepak</a:t>
            </a:r>
          </a:p>
          <a:p>
            <a:r>
              <a:rPr lang="en-US" sz="2000" dirty="0" err="1">
                <a:latin typeface="Times New Roman" panose="02020603050405020304" pitchFamily="18" charset="0"/>
                <a:cs typeface="Times New Roman" panose="02020603050405020304" pitchFamily="18" charset="0"/>
              </a:rPr>
              <a:t>Sathvika</a:t>
            </a:r>
            <a:r>
              <a:rPr lang="en-US" sz="2000" dirty="0">
                <a:latin typeface="Times New Roman" panose="02020603050405020304" pitchFamily="18" charset="0"/>
                <a:cs typeface="Times New Roman" panose="02020603050405020304" pitchFamily="18" charset="0"/>
              </a:rPr>
              <a:t> Reddy</a:t>
            </a:r>
          </a:p>
          <a:p>
            <a:r>
              <a:rPr lang="en-US" sz="2000" dirty="0">
                <a:latin typeface="Times New Roman" panose="02020603050405020304" pitchFamily="18" charset="0"/>
                <a:cs typeface="Times New Roman" panose="02020603050405020304" pitchFamily="18" charset="0"/>
              </a:rPr>
              <a:t>Sai </a:t>
            </a:r>
            <a:r>
              <a:rPr lang="en-US" sz="2000" dirty="0" err="1">
                <a:latin typeface="Times New Roman" panose="02020603050405020304" pitchFamily="18" charset="0"/>
                <a:cs typeface="Times New Roman" panose="02020603050405020304" pitchFamily="18" charset="0"/>
              </a:rPr>
              <a:t>Srikar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Gurthuru</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6F64-D7C3-96F5-7E5B-5C9DCCEAA83D}"/>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Violin Plot</a:t>
            </a:r>
          </a:p>
        </p:txBody>
      </p:sp>
      <p:sp>
        <p:nvSpPr>
          <p:cNvPr id="3" name="Text Placeholder 2">
            <a:extLst>
              <a:ext uri="{FF2B5EF4-FFF2-40B4-BE49-F238E27FC236}">
                <a16:creationId xmlns:a16="http://schemas.microsoft.com/office/drawing/2014/main" id="{01C49BDC-FDBC-BEF3-1049-582FD833CEE6}"/>
              </a:ext>
            </a:extLst>
          </p:cNvPr>
          <p:cNvSpPr>
            <a:spLocks noGrp="1"/>
          </p:cNvSpPr>
          <p:nvPr>
            <p:ph type="body" idx="1"/>
          </p:nvPr>
        </p:nvSpPr>
        <p:spPr/>
        <p:txBody>
          <a:bodyPr/>
          <a:lstStyle/>
          <a:p>
            <a:endParaRPr lang="en-US" dirty="0"/>
          </a:p>
        </p:txBody>
      </p:sp>
      <p:pic>
        <p:nvPicPr>
          <p:cNvPr id="5" name="Picture 4" descr="A diagram of different colored shapes&#10;&#10;Description automatically generated">
            <a:extLst>
              <a:ext uri="{FF2B5EF4-FFF2-40B4-BE49-F238E27FC236}">
                <a16:creationId xmlns:a16="http://schemas.microsoft.com/office/drawing/2014/main" id="{1C2172F8-2A21-1B7D-C077-3C6C36AD10C2}"/>
              </a:ext>
            </a:extLst>
          </p:cNvPr>
          <p:cNvPicPr>
            <a:picLocks noChangeAspect="1"/>
          </p:cNvPicPr>
          <p:nvPr/>
        </p:nvPicPr>
        <p:blipFill>
          <a:blip r:embed="rId2"/>
          <a:stretch>
            <a:fillRect/>
          </a:stretch>
        </p:blipFill>
        <p:spPr>
          <a:xfrm>
            <a:off x="311700" y="1222450"/>
            <a:ext cx="7772400" cy="3154017"/>
          </a:xfrm>
          <a:prstGeom prst="rect">
            <a:avLst/>
          </a:prstGeom>
        </p:spPr>
      </p:pic>
    </p:spTree>
    <p:extLst>
      <p:ext uri="{BB962C8B-B14F-4D97-AF65-F5344CB8AC3E}">
        <p14:creationId xmlns:p14="http://schemas.microsoft.com/office/powerpoint/2010/main" val="4107600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1F35-28C7-298E-2277-7901ACEB89AA}"/>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Relationship Between age group and claim category</a:t>
            </a:r>
          </a:p>
        </p:txBody>
      </p:sp>
      <p:sp>
        <p:nvSpPr>
          <p:cNvPr id="3" name="Text Placeholder 2">
            <a:extLst>
              <a:ext uri="{FF2B5EF4-FFF2-40B4-BE49-F238E27FC236}">
                <a16:creationId xmlns:a16="http://schemas.microsoft.com/office/drawing/2014/main" id="{50C88AA9-5624-4377-A9C3-2396138408BF}"/>
              </a:ext>
            </a:extLst>
          </p:cNvPr>
          <p:cNvSpPr>
            <a:spLocks noGrp="1"/>
          </p:cNvSpPr>
          <p:nvPr>
            <p:ph type="body" idx="1"/>
          </p:nvPr>
        </p:nvSpPr>
        <p:spPr/>
        <p:txBody>
          <a:bodyPr/>
          <a:lstStyle/>
          <a:p>
            <a:endParaRPr lang="en-US"/>
          </a:p>
        </p:txBody>
      </p:sp>
      <p:pic>
        <p:nvPicPr>
          <p:cNvPr id="5" name="Picture 4" descr="A graph of green and orange bars&#10;&#10;Description automatically generated">
            <a:extLst>
              <a:ext uri="{FF2B5EF4-FFF2-40B4-BE49-F238E27FC236}">
                <a16:creationId xmlns:a16="http://schemas.microsoft.com/office/drawing/2014/main" id="{5BD2ACC5-E1F3-1768-591C-C897D5AA9AE5}"/>
              </a:ext>
            </a:extLst>
          </p:cNvPr>
          <p:cNvPicPr>
            <a:picLocks noChangeAspect="1"/>
          </p:cNvPicPr>
          <p:nvPr/>
        </p:nvPicPr>
        <p:blipFill>
          <a:blip r:embed="rId2"/>
          <a:stretch>
            <a:fillRect/>
          </a:stretch>
        </p:blipFill>
        <p:spPr>
          <a:xfrm>
            <a:off x="243966" y="1222450"/>
            <a:ext cx="8315833" cy="3683848"/>
          </a:xfrm>
          <a:prstGeom prst="rect">
            <a:avLst/>
          </a:prstGeom>
        </p:spPr>
      </p:pic>
    </p:spTree>
    <p:extLst>
      <p:ext uri="{BB962C8B-B14F-4D97-AF65-F5344CB8AC3E}">
        <p14:creationId xmlns:p14="http://schemas.microsoft.com/office/powerpoint/2010/main" val="1327440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E790-4FDB-966B-BA18-BC5F68F7F8B9}"/>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Relationship Between age group and claim category(Overlapping)</a:t>
            </a:r>
            <a:endParaRPr lang="en-US" sz="2000" dirty="0"/>
          </a:p>
        </p:txBody>
      </p:sp>
      <p:sp>
        <p:nvSpPr>
          <p:cNvPr id="3" name="Text Placeholder 2">
            <a:extLst>
              <a:ext uri="{FF2B5EF4-FFF2-40B4-BE49-F238E27FC236}">
                <a16:creationId xmlns:a16="http://schemas.microsoft.com/office/drawing/2014/main" id="{CE7BD64C-DF16-FEC4-B17C-BDAEBE6616D3}"/>
              </a:ext>
            </a:extLst>
          </p:cNvPr>
          <p:cNvSpPr>
            <a:spLocks noGrp="1"/>
          </p:cNvSpPr>
          <p:nvPr>
            <p:ph type="body" idx="1"/>
          </p:nvPr>
        </p:nvSpPr>
        <p:spPr/>
        <p:txBody>
          <a:bodyPr/>
          <a:lstStyle/>
          <a:p>
            <a:endParaRPr lang="en-US" dirty="0"/>
          </a:p>
        </p:txBody>
      </p:sp>
      <p:pic>
        <p:nvPicPr>
          <p:cNvPr id="5" name="Picture 4" descr="A green and orange bar graph&#10;&#10;Description automatically generated">
            <a:extLst>
              <a:ext uri="{FF2B5EF4-FFF2-40B4-BE49-F238E27FC236}">
                <a16:creationId xmlns:a16="http://schemas.microsoft.com/office/drawing/2014/main" id="{34C41E5D-3FE5-6C3A-D482-81B9B7B6FB24}"/>
              </a:ext>
            </a:extLst>
          </p:cNvPr>
          <p:cNvPicPr>
            <a:picLocks noChangeAspect="1"/>
          </p:cNvPicPr>
          <p:nvPr/>
        </p:nvPicPr>
        <p:blipFill>
          <a:blip r:embed="rId2"/>
          <a:stretch>
            <a:fillRect/>
          </a:stretch>
        </p:blipFill>
        <p:spPr>
          <a:xfrm>
            <a:off x="154516" y="1222451"/>
            <a:ext cx="8100484" cy="3921050"/>
          </a:xfrm>
          <a:prstGeom prst="rect">
            <a:avLst/>
          </a:prstGeom>
        </p:spPr>
      </p:pic>
    </p:spTree>
    <p:extLst>
      <p:ext uri="{BB962C8B-B14F-4D97-AF65-F5344CB8AC3E}">
        <p14:creationId xmlns:p14="http://schemas.microsoft.com/office/powerpoint/2010/main" val="1663853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C01A-DB65-1A3F-02D9-0B8958693011}"/>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Relationship between Age Group and Label (0: Non Fraud, 1: Fraud)</a:t>
            </a:r>
          </a:p>
        </p:txBody>
      </p:sp>
      <p:sp>
        <p:nvSpPr>
          <p:cNvPr id="3" name="Text Placeholder 2">
            <a:extLst>
              <a:ext uri="{FF2B5EF4-FFF2-40B4-BE49-F238E27FC236}">
                <a16:creationId xmlns:a16="http://schemas.microsoft.com/office/drawing/2014/main" id="{12251E77-894D-22E8-BA72-9B598105F28B}"/>
              </a:ext>
            </a:extLst>
          </p:cNvPr>
          <p:cNvSpPr>
            <a:spLocks noGrp="1"/>
          </p:cNvSpPr>
          <p:nvPr>
            <p:ph type="body" idx="1"/>
          </p:nvPr>
        </p:nvSpPr>
        <p:spPr/>
        <p:txBody>
          <a:bodyPr/>
          <a:lstStyle/>
          <a:p>
            <a:endParaRPr lang="en-US"/>
          </a:p>
        </p:txBody>
      </p:sp>
      <p:pic>
        <p:nvPicPr>
          <p:cNvPr id="5" name="Picture 4" descr="A graph of blue and orange bars&#10;&#10;Description automatically generated">
            <a:extLst>
              <a:ext uri="{FF2B5EF4-FFF2-40B4-BE49-F238E27FC236}">
                <a16:creationId xmlns:a16="http://schemas.microsoft.com/office/drawing/2014/main" id="{FD6F42EA-2B2A-34BB-65E3-FAF074150458}"/>
              </a:ext>
            </a:extLst>
          </p:cNvPr>
          <p:cNvPicPr>
            <a:picLocks noChangeAspect="1"/>
          </p:cNvPicPr>
          <p:nvPr/>
        </p:nvPicPr>
        <p:blipFill>
          <a:blip r:embed="rId2"/>
          <a:stretch>
            <a:fillRect/>
          </a:stretch>
        </p:blipFill>
        <p:spPr>
          <a:xfrm>
            <a:off x="235499" y="1222451"/>
            <a:ext cx="8053367" cy="3921050"/>
          </a:xfrm>
          <a:prstGeom prst="rect">
            <a:avLst/>
          </a:prstGeom>
        </p:spPr>
      </p:pic>
    </p:spTree>
    <p:extLst>
      <p:ext uri="{BB962C8B-B14F-4D97-AF65-F5344CB8AC3E}">
        <p14:creationId xmlns:p14="http://schemas.microsoft.com/office/powerpoint/2010/main" val="2774490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0AC2-0309-4114-42B6-2C3D1297E52E}"/>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Models</a:t>
            </a:r>
          </a:p>
        </p:txBody>
      </p:sp>
      <p:sp>
        <p:nvSpPr>
          <p:cNvPr id="3" name="Text Placeholder 2">
            <a:extLst>
              <a:ext uri="{FF2B5EF4-FFF2-40B4-BE49-F238E27FC236}">
                <a16:creationId xmlns:a16="http://schemas.microsoft.com/office/drawing/2014/main" id="{0ACAD579-FFAF-5B32-5F47-AB4D62D8BD6E}"/>
              </a:ext>
            </a:extLst>
          </p:cNvPr>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Logistic regression</a:t>
            </a:r>
          </a:p>
        </p:txBody>
      </p:sp>
      <p:pic>
        <p:nvPicPr>
          <p:cNvPr id="5" name="Picture 4" descr="A screenshot of a computer&#10;&#10;Description automatically generated">
            <a:extLst>
              <a:ext uri="{FF2B5EF4-FFF2-40B4-BE49-F238E27FC236}">
                <a16:creationId xmlns:a16="http://schemas.microsoft.com/office/drawing/2014/main" id="{94147115-F1EF-69A5-B7BB-CF39C3FB728E}"/>
              </a:ext>
            </a:extLst>
          </p:cNvPr>
          <p:cNvPicPr>
            <a:picLocks noChangeAspect="1"/>
          </p:cNvPicPr>
          <p:nvPr/>
        </p:nvPicPr>
        <p:blipFill>
          <a:blip r:embed="rId2"/>
          <a:stretch>
            <a:fillRect/>
          </a:stretch>
        </p:blipFill>
        <p:spPr>
          <a:xfrm>
            <a:off x="804333" y="2166664"/>
            <a:ext cx="7772400" cy="2099194"/>
          </a:xfrm>
          <a:prstGeom prst="rect">
            <a:avLst/>
          </a:prstGeom>
        </p:spPr>
      </p:pic>
    </p:spTree>
    <p:extLst>
      <p:ext uri="{BB962C8B-B14F-4D97-AF65-F5344CB8AC3E}">
        <p14:creationId xmlns:p14="http://schemas.microsoft.com/office/powerpoint/2010/main" val="1357401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42640-F1B5-0FC7-3F90-4081FAAB3A12}"/>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Random Forest Classifier</a:t>
            </a:r>
          </a:p>
        </p:txBody>
      </p:sp>
      <p:sp>
        <p:nvSpPr>
          <p:cNvPr id="3" name="Text Placeholder 2">
            <a:extLst>
              <a:ext uri="{FF2B5EF4-FFF2-40B4-BE49-F238E27FC236}">
                <a16:creationId xmlns:a16="http://schemas.microsoft.com/office/drawing/2014/main" id="{2CECD525-4781-E042-FBDC-86ED36271865}"/>
              </a:ext>
            </a:extLst>
          </p:cNvPr>
          <p:cNvSpPr>
            <a:spLocks noGrp="1"/>
          </p:cNvSpPr>
          <p:nvPr>
            <p:ph type="body"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BE4CFBC3-00F4-D104-9273-136456C4F5D1}"/>
              </a:ext>
            </a:extLst>
          </p:cNvPr>
          <p:cNvPicPr>
            <a:picLocks noChangeAspect="1"/>
          </p:cNvPicPr>
          <p:nvPr/>
        </p:nvPicPr>
        <p:blipFill>
          <a:blip r:embed="rId2"/>
          <a:stretch>
            <a:fillRect/>
          </a:stretch>
        </p:blipFill>
        <p:spPr>
          <a:xfrm>
            <a:off x="372533" y="1222449"/>
            <a:ext cx="7772400" cy="2401283"/>
          </a:xfrm>
          <a:prstGeom prst="rect">
            <a:avLst/>
          </a:prstGeom>
        </p:spPr>
      </p:pic>
    </p:spTree>
    <p:extLst>
      <p:ext uri="{BB962C8B-B14F-4D97-AF65-F5344CB8AC3E}">
        <p14:creationId xmlns:p14="http://schemas.microsoft.com/office/powerpoint/2010/main" val="1635411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2B01-EB26-F363-3676-976CA79998DD}"/>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Gaussian Naive Bayes Classifier</a:t>
            </a:r>
          </a:p>
        </p:txBody>
      </p:sp>
      <p:sp>
        <p:nvSpPr>
          <p:cNvPr id="3" name="Text Placeholder 2">
            <a:extLst>
              <a:ext uri="{FF2B5EF4-FFF2-40B4-BE49-F238E27FC236}">
                <a16:creationId xmlns:a16="http://schemas.microsoft.com/office/drawing/2014/main" id="{58F2022A-F291-22B1-5EA9-CA34ED9BC24D}"/>
              </a:ext>
            </a:extLst>
          </p:cNvPr>
          <p:cNvSpPr>
            <a:spLocks noGrp="1"/>
          </p:cNvSpPr>
          <p:nvPr>
            <p:ph type="body"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07EAA2F4-84BF-8AAE-A8EA-8019DD8ED12A}"/>
              </a:ext>
            </a:extLst>
          </p:cNvPr>
          <p:cNvPicPr>
            <a:picLocks noChangeAspect="1"/>
          </p:cNvPicPr>
          <p:nvPr/>
        </p:nvPicPr>
        <p:blipFill>
          <a:blip r:embed="rId2"/>
          <a:stretch>
            <a:fillRect/>
          </a:stretch>
        </p:blipFill>
        <p:spPr>
          <a:xfrm>
            <a:off x="311700" y="1222449"/>
            <a:ext cx="7772400" cy="2418217"/>
          </a:xfrm>
          <a:prstGeom prst="rect">
            <a:avLst/>
          </a:prstGeom>
        </p:spPr>
      </p:pic>
    </p:spTree>
    <p:extLst>
      <p:ext uri="{BB962C8B-B14F-4D97-AF65-F5344CB8AC3E}">
        <p14:creationId xmlns:p14="http://schemas.microsoft.com/office/powerpoint/2010/main" val="2537683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79D3-CA3E-F80B-1C23-F1940DF24821}"/>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SMOTE (Synthetic Minority Oversampling Technique)</a:t>
            </a:r>
          </a:p>
        </p:txBody>
      </p:sp>
      <p:sp>
        <p:nvSpPr>
          <p:cNvPr id="3" name="Text Placeholder 2">
            <a:extLst>
              <a:ext uri="{FF2B5EF4-FFF2-40B4-BE49-F238E27FC236}">
                <a16:creationId xmlns:a16="http://schemas.microsoft.com/office/drawing/2014/main" id="{96FF32A4-AD85-139F-D269-B18C3B9FB3E2}"/>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SMOTE (Synthetic Minority Over-sampling Technique) is a popular oversampling technique used in our data set to address the issue of class imbalance in the feature Label. </a:t>
            </a:r>
          </a:p>
          <a:p>
            <a:r>
              <a:rPr lang="en-US" dirty="0">
                <a:latin typeface="Times New Roman" panose="02020603050405020304" pitchFamily="18" charset="0"/>
                <a:cs typeface="Times New Roman" panose="02020603050405020304" pitchFamily="18" charset="0"/>
              </a:rPr>
              <a:t>By applying SMOTE, our model is trained on a more balanced dataset, reducing the bias towards the majority class and improving its ability to detect the minority class instances (fraudulent claims).</a:t>
            </a:r>
          </a:p>
        </p:txBody>
      </p:sp>
      <p:pic>
        <p:nvPicPr>
          <p:cNvPr id="5" name="Picture 4">
            <a:extLst>
              <a:ext uri="{FF2B5EF4-FFF2-40B4-BE49-F238E27FC236}">
                <a16:creationId xmlns:a16="http://schemas.microsoft.com/office/drawing/2014/main" id="{76CF89D3-5A08-057B-A12C-8501252F8BBC}"/>
              </a:ext>
            </a:extLst>
          </p:cNvPr>
          <p:cNvPicPr>
            <a:picLocks noChangeAspect="1"/>
          </p:cNvPicPr>
          <p:nvPr/>
        </p:nvPicPr>
        <p:blipFill>
          <a:blip r:embed="rId2"/>
          <a:stretch>
            <a:fillRect/>
          </a:stretch>
        </p:blipFill>
        <p:spPr>
          <a:xfrm>
            <a:off x="821267" y="3467974"/>
            <a:ext cx="7772400" cy="762425"/>
          </a:xfrm>
          <a:prstGeom prst="rect">
            <a:avLst/>
          </a:prstGeom>
        </p:spPr>
      </p:pic>
    </p:spTree>
    <p:extLst>
      <p:ext uri="{BB962C8B-B14F-4D97-AF65-F5344CB8AC3E}">
        <p14:creationId xmlns:p14="http://schemas.microsoft.com/office/powerpoint/2010/main" val="2259573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2503-0B40-34F1-3000-1D31529E8627}"/>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After SMOTE </a:t>
            </a:r>
          </a:p>
        </p:txBody>
      </p:sp>
      <p:sp>
        <p:nvSpPr>
          <p:cNvPr id="3" name="Text Placeholder 2">
            <a:extLst>
              <a:ext uri="{FF2B5EF4-FFF2-40B4-BE49-F238E27FC236}">
                <a16:creationId xmlns:a16="http://schemas.microsoft.com/office/drawing/2014/main" id="{F65BE51A-92BF-A58B-824C-5F9E050AF9DB}"/>
              </a:ext>
            </a:extLst>
          </p:cNvPr>
          <p:cNvSpPr>
            <a:spLocks noGrp="1"/>
          </p:cNvSpPr>
          <p:nvPr>
            <p:ph type="body" idx="1"/>
          </p:nvPr>
        </p:nvSpPr>
        <p:spPr/>
        <p:txBody>
          <a:bodyPr/>
          <a:lstStyle/>
          <a:p>
            <a:r>
              <a:rPr lang="en-US" sz="1600" dirty="0">
                <a:latin typeface="Times New Roman" panose="02020603050405020304" pitchFamily="18" charset="0"/>
                <a:cs typeface="Times New Roman" panose="02020603050405020304" pitchFamily="18" charset="0"/>
              </a:rPr>
              <a:t>Logistic Regression</a:t>
            </a:r>
          </a:p>
        </p:txBody>
      </p:sp>
      <p:pic>
        <p:nvPicPr>
          <p:cNvPr id="5" name="Picture 4" descr="A screenshot of a white background&#10;&#10;Description automatically generated">
            <a:extLst>
              <a:ext uri="{FF2B5EF4-FFF2-40B4-BE49-F238E27FC236}">
                <a16:creationId xmlns:a16="http://schemas.microsoft.com/office/drawing/2014/main" id="{B13352E1-BC82-14FD-2F63-1C3F9F27A79D}"/>
              </a:ext>
            </a:extLst>
          </p:cNvPr>
          <p:cNvPicPr>
            <a:picLocks noChangeAspect="1"/>
          </p:cNvPicPr>
          <p:nvPr/>
        </p:nvPicPr>
        <p:blipFill>
          <a:blip r:embed="rId2"/>
          <a:stretch>
            <a:fillRect/>
          </a:stretch>
        </p:blipFill>
        <p:spPr>
          <a:xfrm>
            <a:off x="685800" y="2222425"/>
            <a:ext cx="5350933" cy="1903646"/>
          </a:xfrm>
          <a:prstGeom prst="rect">
            <a:avLst/>
          </a:prstGeom>
        </p:spPr>
      </p:pic>
      <p:pic>
        <p:nvPicPr>
          <p:cNvPr id="9" name="Picture 8" descr="A graph of a curve&#10;&#10;Description automatically generated">
            <a:extLst>
              <a:ext uri="{FF2B5EF4-FFF2-40B4-BE49-F238E27FC236}">
                <a16:creationId xmlns:a16="http://schemas.microsoft.com/office/drawing/2014/main" id="{6E5BA274-E69D-2F71-2511-D572B02FCEDF}"/>
              </a:ext>
            </a:extLst>
          </p:cNvPr>
          <p:cNvPicPr>
            <a:picLocks noChangeAspect="1"/>
          </p:cNvPicPr>
          <p:nvPr/>
        </p:nvPicPr>
        <p:blipFill>
          <a:blip r:embed="rId3"/>
          <a:stretch>
            <a:fillRect/>
          </a:stretch>
        </p:blipFill>
        <p:spPr>
          <a:xfrm>
            <a:off x="3580850" y="609600"/>
            <a:ext cx="5251450" cy="3924300"/>
          </a:xfrm>
          <a:prstGeom prst="rect">
            <a:avLst/>
          </a:prstGeom>
        </p:spPr>
      </p:pic>
    </p:spTree>
    <p:extLst>
      <p:ext uri="{BB962C8B-B14F-4D97-AF65-F5344CB8AC3E}">
        <p14:creationId xmlns:p14="http://schemas.microsoft.com/office/powerpoint/2010/main" val="3988460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819D-8318-7ECC-5F84-9C2DCED1E09D}"/>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Random Forest Classifier</a:t>
            </a:r>
          </a:p>
        </p:txBody>
      </p:sp>
      <p:sp>
        <p:nvSpPr>
          <p:cNvPr id="3" name="Text Placeholder 2">
            <a:extLst>
              <a:ext uri="{FF2B5EF4-FFF2-40B4-BE49-F238E27FC236}">
                <a16:creationId xmlns:a16="http://schemas.microsoft.com/office/drawing/2014/main" id="{0F2B19B4-D9CE-6D47-77B6-31798BF70C67}"/>
              </a:ext>
            </a:extLst>
          </p:cNvPr>
          <p:cNvSpPr>
            <a:spLocks noGrp="1"/>
          </p:cNvSpPr>
          <p:nvPr>
            <p:ph type="body" idx="1"/>
          </p:nvPr>
        </p:nvSpPr>
        <p:spPr/>
        <p:txBody>
          <a:bodyPr/>
          <a:lstStyle/>
          <a:p>
            <a:endParaRPr lang="en-US" dirty="0"/>
          </a:p>
        </p:txBody>
      </p:sp>
      <p:pic>
        <p:nvPicPr>
          <p:cNvPr id="5" name="Picture 4" descr="A screenshot of a computer screen&#10;&#10;Description automatically generated">
            <a:extLst>
              <a:ext uri="{FF2B5EF4-FFF2-40B4-BE49-F238E27FC236}">
                <a16:creationId xmlns:a16="http://schemas.microsoft.com/office/drawing/2014/main" id="{3A7D881B-7DAB-2E29-FFE6-3EF7E1C947FF}"/>
              </a:ext>
            </a:extLst>
          </p:cNvPr>
          <p:cNvPicPr>
            <a:picLocks noChangeAspect="1"/>
          </p:cNvPicPr>
          <p:nvPr/>
        </p:nvPicPr>
        <p:blipFill>
          <a:blip r:embed="rId2"/>
          <a:stretch>
            <a:fillRect/>
          </a:stretch>
        </p:blipFill>
        <p:spPr>
          <a:xfrm>
            <a:off x="537634" y="1292150"/>
            <a:ext cx="6151034" cy="2628900"/>
          </a:xfrm>
          <a:prstGeom prst="rect">
            <a:avLst/>
          </a:prstGeom>
        </p:spPr>
      </p:pic>
    </p:spTree>
    <p:extLst>
      <p:ext uri="{BB962C8B-B14F-4D97-AF65-F5344CB8AC3E}">
        <p14:creationId xmlns:p14="http://schemas.microsoft.com/office/powerpoint/2010/main" val="1110873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A0CF0-F200-F7F5-4C68-A9A27928F7F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37200A74-3860-A945-4DA2-011CAE590ADA}"/>
              </a:ext>
            </a:extLst>
          </p:cNvPr>
          <p:cNvSpPr>
            <a:spLocks noGrp="1"/>
          </p:cNvSpPr>
          <p:nvPr>
            <p:ph type="body" idx="1"/>
          </p:nvPr>
        </p:nvSpPr>
        <p:spPr/>
        <p:txBody>
          <a:bodyPr/>
          <a:lstStyle/>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Health insurance fraud involves practices like billing for services not provided, upcoding, unbundling, kickbacks, and identity theft by healthcare providers or patients. </a:t>
            </a:r>
          </a:p>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Detecting fraudulent claims and determining the amount involved is crucial but challenging due to the volume of claims and sophisticated fraud methods. </a:t>
            </a:r>
          </a:p>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Effective fraud detection protects the financial integrity of healthcare, ensures patient well-being, and maintains public trust. Implementing robust fraud detection measures requires collaboration among stakeholders to combat this issue and enable ethical healthcare delivery.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8077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4A5C-3A20-9E61-8935-3026E14DC01B}"/>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Gaussian NB Classifier</a:t>
            </a:r>
          </a:p>
        </p:txBody>
      </p:sp>
      <p:sp>
        <p:nvSpPr>
          <p:cNvPr id="3" name="Text Placeholder 2">
            <a:extLst>
              <a:ext uri="{FF2B5EF4-FFF2-40B4-BE49-F238E27FC236}">
                <a16:creationId xmlns:a16="http://schemas.microsoft.com/office/drawing/2014/main" id="{2A40B3D6-2D54-50EA-681F-685E45974A1B}"/>
              </a:ext>
            </a:extLst>
          </p:cNvPr>
          <p:cNvSpPr>
            <a:spLocks noGrp="1"/>
          </p:cNvSpPr>
          <p:nvPr>
            <p:ph type="body" idx="1"/>
          </p:nvPr>
        </p:nvSpPr>
        <p:spPr/>
        <p:txBody>
          <a:bodyPr/>
          <a:lstStyle/>
          <a:p>
            <a:endParaRPr lang="en-US" dirty="0"/>
          </a:p>
        </p:txBody>
      </p:sp>
      <p:pic>
        <p:nvPicPr>
          <p:cNvPr id="5" name="Picture 4" descr="A screenshot of a computer screen&#10;&#10;Description automatically generated">
            <a:extLst>
              <a:ext uri="{FF2B5EF4-FFF2-40B4-BE49-F238E27FC236}">
                <a16:creationId xmlns:a16="http://schemas.microsoft.com/office/drawing/2014/main" id="{CE2989B0-B6B0-B750-39DE-4A09F09E0CA7}"/>
              </a:ext>
            </a:extLst>
          </p:cNvPr>
          <p:cNvPicPr>
            <a:picLocks noChangeAspect="1"/>
          </p:cNvPicPr>
          <p:nvPr/>
        </p:nvPicPr>
        <p:blipFill>
          <a:blip r:embed="rId2"/>
          <a:stretch>
            <a:fillRect/>
          </a:stretch>
        </p:blipFill>
        <p:spPr>
          <a:xfrm>
            <a:off x="198966" y="1215950"/>
            <a:ext cx="6040967" cy="2705100"/>
          </a:xfrm>
          <a:prstGeom prst="rect">
            <a:avLst/>
          </a:prstGeom>
        </p:spPr>
      </p:pic>
    </p:spTree>
    <p:extLst>
      <p:ext uri="{BB962C8B-B14F-4D97-AF65-F5344CB8AC3E}">
        <p14:creationId xmlns:p14="http://schemas.microsoft.com/office/powerpoint/2010/main" val="2318035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C2FB-EC5E-7D75-444E-089DDF5D15EC}"/>
              </a:ext>
            </a:extLst>
          </p:cNvPr>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Note</a:t>
            </a:r>
          </a:p>
        </p:txBody>
      </p:sp>
      <p:sp>
        <p:nvSpPr>
          <p:cNvPr id="3" name="Text Placeholder 2">
            <a:extLst>
              <a:ext uri="{FF2B5EF4-FFF2-40B4-BE49-F238E27FC236}">
                <a16:creationId xmlns:a16="http://schemas.microsoft.com/office/drawing/2014/main" id="{68793EC3-6245-AF11-B261-C27446AD55DC}"/>
              </a:ext>
            </a:extLst>
          </p:cNvPr>
          <p:cNvSpPr>
            <a:spLocks noGrp="1"/>
          </p:cNvSpPr>
          <p:nvPr>
            <p:ph type="body" idx="1"/>
          </p:nvPr>
        </p:nvSpPr>
        <p:spPr/>
        <p:txBody>
          <a:bodyPr/>
          <a:lstStyle/>
          <a:p>
            <a:r>
              <a:rPr lang="en-US" sz="1600" b="0" i="0" dirty="0">
                <a:solidFill>
                  <a:srgbClr val="202124"/>
                </a:solidFill>
                <a:effectLst/>
                <a:highlight>
                  <a:srgbClr val="FFFFFF"/>
                </a:highlight>
                <a:latin typeface="Times New Roman" panose="02020603050405020304" pitchFamily="18" charset="0"/>
                <a:cs typeface="Times New Roman" panose="02020603050405020304" pitchFamily="18" charset="0"/>
              </a:rPr>
              <a:t>Based on the performance of the three models on our balanced data set, the accuracy levels of these binary classification models are relatively low, ranging from 47% to 51%, which is not sufficient for accurate fraud prediction due to which we tried to predict claim amount.</a:t>
            </a:r>
          </a:p>
          <a:p>
            <a:r>
              <a:rPr lang="en-US" sz="1600" b="0" i="0" dirty="0">
                <a:solidFill>
                  <a:srgbClr val="202124"/>
                </a:solidFill>
                <a:effectLst/>
                <a:highlight>
                  <a:srgbClr val="FFFFFF"/>
                </a:highlight>
                <a:latin typeface="Times New Roman" panose="02020603050405020304" pitchFamily="18" charset="0"/>
                <a:cs typeface="Times New Roman" panose="02020603050405020304" pitchFamily="18" charset="0"/>
              </a:rPr>
              <a:t>Accurate claim amount forecasts enable insurers to maintain appropriate reserves, price their products competitively, and effectively manage their overall risk exposure. This, in turn, helps ensure operational efficiency, regulatory compliance, and an enhanced customer experience. </a:t>
            </a:r>
          </a:p>
          <a:p>
            <a:r>
              <a:rPr lang="en-US" sz="1600" b="0" i="0" dirty="0">
                <a:solidFill>
                  <a:srgbClr val="202124"/>
                </a:solidFill>
                <a:effectLst/>
                <a:highlight>
                  <a:srgbClr val="FFFFFF"/>
                </a:highlight>
                <a:latin typeface="Times New Roman" panose="02020603050405020304" pitchFamily="18" charset="0"/>
                <a:cs typeface="Times New Roman" panose="02020603050405020304" pitchFamily="18" charset="0"/>
              </a:rPr>
              <a:t>By leveraging predictive models to forecast claim amounts, insurers can make well-informed decisions about resource allocation, reinsurance, and capital management. </a:t>
            </a:r>
          </a:p>
          <a:p>
            <a:r>
              <a:rPr lang="en-US" sz="1600" b="0" i="0" dirty="0">
                <a:solidFill>
                  <a:srgbClr val="202124"/>
                </a:solidFill>
                <a:effectLst/>
                <a:highlight>
                  <a:srgbClr val="FFFFFF"/>
                </a:highlight>
                <a:latin typeface="Times New Roman" panose="02020603050405020304" pitchFamily="18" charset="0"/>
                <a:cs typeface="Times New Roman" panose="02020603050405020304" pitchFamily="18" charset="0"/>
              </a:rPr>
              <a:t>Ultimately, the ability to accurately predict claim amounts is a strategic imperative for insurance companies, as it underpins their financial stability, operational effectiveness, and the delivery of valuable services to policyholders.</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9294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090D-CE79-0544-894E-F981AAF072FF}"/>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Claim Amount Prediction</a:t>
            </a:r>
          </a:p>
        </p:txBody>
      </p:sp>
      <p:sp>
        <p:nvSpPr>
          <p:cNvPr id="3" name="Text Placeholder 2">
            <a:extLst>
              <a:ext uri="{FF2B5EF4-FFF2-40B4-BE49-F238E27FC236}">
                <a16:creationId xmlns:a16="http://schemas.microsoft.com/office/drawing/2014/main" id="{646B5C5C-6137-5DC3-2D3D-1182665F6011}"/>
              </a:ext>
            </a:extLst>
          </p:cNvPr>
          <p:cNvSpPr>
            <a:spLocks noGrp="1"/>
          </p:cNvSpPr>
          <p:nvPr>
            <p:ph type="body" idx="1"/>
          </p:nvPr>
        </p:nvSpPr>
        <p:spPr/>
        <p:txBody>
          <a:bodyPr/>
          <a:lstStyle/>
          <a:p>
            <a:pPr marL="114300" indent="0">
              <a:buNone/>
            </a:pPr>
            <a:r>
              <a:rPr lang="en-US" dirty="0">
                <a:latin typeface="Times New Roman" panose="02020603050405020304" pitchFamily="18" charset="0"/>
                <a:cs typeface="Times New Roman" panose="02020603050405020304" pitchFamily="18" charset="0"/>
              </a:rPr>
              <a:t>Models</a:t>
            </a:r>
          </a:p>
          <a:p>
            <a:r>
              <a:rPr lang="en-US" dirty="0">
                <a:latin typeface="Times New Roman" panose="02020603050405020304" pitchFamily="18" charset="0"/>
                <a:cs typeface="Times New Roman" panose="02020603050405020304" pitchFamily="18" charset="0"/>
              </a:rPr>
              <a:t>Linear Regression</a:t>
            </a:r>
          </a:p>
          <a:p>
            <a:r>
              <a:rPr lang="en-US" dirty="0">
                <a:latin typeface="Times New Roman" panose="02020603050405020304" pitchFamily="18" charset="0"/>
                <a:cs typeface="Times New Roman" panose="02020603050405020304" pitchFamily="18" charset="0"/>
              </a:rPr>
              <a:t>Support Vector Regression</a:t>
            </a:r>
          </a:p>
          <a:p>
            <a:r>
              <a:rPr lang="en-US" dirty="0">
                <a:latin typeface="Times New Roman" panose="02020603050405020304" pitchFamily="18" charset="0"/>
                <a:cs typeface="Times New Roman" panose="02020603050405020304" pitchFamily="18" charset="0"/>
              </a:rPr>
              <a:t>Random Forest</a:t>
            </a:r>
          </a:p>
          <a:p>
            <a:r>
              <a:rPr lang="en-US" dirty="0">
                <a:latin typeface="Times New Roman" panose="02020603050405020304" pitchFamily="18" charset="0"/>
                <a:cs typeface="Times New Roman" panose="02020603050405020304" pitchFamily="18" charset="0"/>
              </a:rPr>
              <a:t>Gradient Boosting</a:t>
            </a:r>
          </a:p>
        </p:txBody>
      </p:sp>
      <p:pic>
        <p:nvPicPr>
          <p:cNvPr id="5" name="Picture 4" descr="A table with numbers and lines&#10;&#10;Description automatically generated">
            <a:extLst>
              <a:ext uri="{FF2B5EF4-FFF2-40B4-BE49-F238E27FC236}">
                <a16:creationId xmlns:a16="http://schemas.microsoft.com/office/drawing/2014/main" id="{12716840-6F47-0DC7-8B77-87737578E621}"/>
              </a:ext>
            </a:extLst>
          </p:cNvPr>
          <p:cNvPicPr>
            <a:picLocks noChangeAspect="1"/>
          </p:cNvPicPr>
          <p:nvPr/>
        </p:nvPicPr>
        <p:blipFill>
          <a:blip r:embed="rId2"/>
          <a:stretch>
            <a:fillRect/>
          </a:stretch>
        </p:blipFill>
        <p:spPr>
          <a:xfrm>
            <a:off x="3655701" y="1123416"/>
            <a:ext cx="5080000" cy="3238500"/>
          </a:xfrm>
          <a:prstGeom prst="rect">
            <a:avLst/>
          </a:prstGeom>
        </p:spPr>
      </p:pic>
    </p:spTree>
    <p:extLst>
      <p:ext uri="{BB962C8B-B14F-4D97-AF65-F5344CB8AC3E}">
        <p14:creationId xmlns:p14="http://schemas.microsoft.com/office/powerpoint/2010/main" val="1188447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DB63-B02A-67CD-F359-36F2D37AA5F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Linear Regression</a:t>
            </a:r>
          </a:p>
        </p:txBody>
      </p:sp>
      <p:sp>
        <p:nvSpPr>
          <p:cNvPr id="3" name="Text Placeholder 2">
            <a:extLst>
              <a:ext uri="{FF2B5EF4-FFF2-40B4-BE49-F238E27FC236}">
                <a16:creationId xmlns:a16="http://schemas.microsoft.com/office/drawing/2014/main" id="{49BB07DA-283F-6D8D-E56E-C9B9D04AE15E}"/>
              </a:ext>
            </a:extLst>
          </p:cNvPr>
          <p:cNvSpPr>
            <a:spLocks noGrp="1"/>
          </p:cNvSpPr>
          <p:nvPr>
            <p:ph type="body" idx="1"/>
          </p:nvPr>
        </p:nvSpPr>
        <p:spPr/>
        <p:txBody>
          <a:bodyPr/>
          <a:lstStyle/>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A trained linear regression model is used to predict the medical insurance cost for a new customer.</a:t>
            </a:r>
          </a:p>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The predicted value of $11,534.34 is the model's estimate based on historical data patterns.</a:t>
            </a:r>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AD0DD657-A765-B1FD-F87B-D7BEFDA7298F}"/>
              </a:ext>
            </a:extLst>
          </p:cNvPr>
          <p:cNvPicPr>
            <a:picLocks noChangeAspect="1"/>
          </p:cNvPicPr>
          <p:nvPr/>
        </p:nvPicPr>
        <p:blipFill>
          <a:blip r:embed="rId2"/>
          <a:stretch>
            <a:fillRect/>
          </a:stretch>
        </p:blipFill>
        <p:spPr>
          <a:xfrm>
            <a:off x="487110" y="2930650"/>
            <a:ext cx="7772400" cy="1306526"/>
          </a:xfrm>
          <a:prstGeom prst="rect">
            <a:avLst/>
          </a:prstGeom>
        </p:spPr>
      </p:pic>
    </p:spTree>
    <p:extLst>
      <p:ext uri="{BB962C8B-B14F-4D97-AF65-F5344CB8AC3E}">
        <p14:creationId xmlns:p14="http://schemas.microsoft.com/office/powerpoint/2010/main" val="383674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5FFF-9305-4CC8-F0B6-E2ACC7E58A2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Support Vector Regression</a:t>
            </a:r>
          </a:p>
        </p:txBody>
      </p:sp>
      <p:sp>
        <p:nvSpPr>
          <p:cNvPr id="3" name="Text Placeholder 2">
            <a:extLst>
              <a:ext uri="{FF2B5EF4-FFF2-40B4-BE49-F238E27FC236}">
                <a16:creationId xmlns:a16="http://schemas.microsoft.com/office/drawing/2014/main" id="{245F80A6-0191-2D26-CA39-D4B31D5B596B}"/>
              </a:ext>
            </a:extLst>
          </p:cNvPr>
          <p:cNvSpPr>
            <a:spLocks noGrp="1"/>
          </p:cNvSpPr>
          <p:nvPr>
            <p:ph type="body" idx="1"/>
          </p:nvPr>
        </p:nvSpPr>
        <p:spPr/>
        <p:txBody>
          <a:bodyPr/>
          <a:lstStyle/>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A trained Support Vector Regression (SVR) model is used to predict the medical insurance cost for a new customer.</a:t>
            </a:r>
          </a:p>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The predicted value of $9,504.09 is the model's estimate based on historical data patterns.</a:t>
            </a:r>
          </a:p>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This predictive capability helps insurers with pricing, underwriting, and customer acquisition decisions.</a:t>
            </a:r>
            <a:endParaRPr lang="en-US" dirty="0">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C888BB1C-C7E8-3543-9D75-AA22DEF4C87F}"/>
              </a:ext>
            </a:extLst>
          </p:cNvPr>
          <p:cNvPicPr>
            <a:picLocks noChangeAspect="1"/>
          </p:cNvPicPr>
          <p:nvPr/>
        </p:nvPicPr>
        <p:blipFill>
          <a:blip r:embed="rId2"/>
          <a:stretch>
            <a:fillRect/>
          </a:stretch>
        </p:blipFill>
        <p:spPr>
          <a:xfrm>
            <a:off x="572568" y="3337193"/>
            <a:ext cx="7772400" cy="1444510"/>
          </a:xfrm>
          <a:prstGeom prst="rect">
            <a:avLst/>
          </a:prstGeom>
        </p:spPr>
      </p:pic>
    </p:spTree>
    <p:extLst>
      <p:ext uri="{BB962C8B-B14F-4D97-AF65-F5344CB8AC3E}">
        <p14:creationId xmlns:p14="http://schemas.microsoft.com/office/powerpoint/2010/main" val="3180025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5B1CA-7FD0-5FEB-7A73-9FF458FED58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Random Forest</a:t>
            </a:r>
          </a:p>
        </p:txBody>
      </p:sp>
      <p:sp>
        <p:nvSpPr>
          <p:cNvPr id="3" name="Text Placeholder 2">
            <a:extLst>
              <a:ext uri="{FF2B5EF4-FFF2-40B4-BE49-F238E27FC236}">
                <a16:creationId xmlns:a16="http://schemas.microsoft.com/office/drawing/2014/main" id="{0083A70C-893E-0955-F897-07A1BD2FA0DC}"/>
              </a:ext>
            </a:extLst>
          </p:cNvPr>
          <p:cNvSpPr>
            <a:spLocks noGrp="1"/>
          </p:cNvSpPr>
          <p:nvPr>
            <p:ph type="body" idx="1"/>
          </p:nvPr>
        </p:nvSpPr>
        <p:spPr/>
        <p:txBody>
          <a:bodyPr/>
          <a:lstStyle/>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The model predicted a medical insurance cost of $13,112.60 for a new customer.</a:t>
            </a:r>
          </a:p>
          <a:p>
            <a:pPr marL="114300" indent="0">
              <a:buNone/>
            </a:pPr>
            <a:endPar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endParaRPr>
          </a:p>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The Random Forest Regression model demonstrates its effectiveness in predicting medical insurance costs, with the predicted cost for a new customer falling within the expected range.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AFCF7874-3DCB-3F94-EA57-A57921259EE7}"/>
              </a:ext>
            </a:extLst>
          </p:cNvPr>
          <p:cNvPicPr>
            <a:picLocks noChangeAspect="1"/>
          </p:cNvPicPr>
          <p:nvPr/>
        </p:nvPicPr>
        <p:blipFill>
          <a:blip r:embed="rId2"/>
          <a:stretch>
            <a:fillRect/>
          </a:stretch>
        </p:blipFill>
        <p:spPr>
          <a:xfrm>
            <a:off x="538385" y="3163078"/>
            <a:ext cx="7772400" cy="1475772"/>
          </a:xfrm>
          <a:prstGeom prst="rect">
            <a:avLst/>
          </a:prstGeom>
        </p:spPr>
      </p:pic>
    </p:spTree>
    <p:extLst>
      <p:ext uri="{BB962C8B-B14F-4D97-AF65-F5344CB8AC3E}">
        <p14:creationId xmlns:p14="http://schemas.microsoft.com/office/powerpoint/2010/main" val="3518003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2433F-AF4E-1280-04AE-7E4A9507F46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Gradient Boosting</a:t>
            </a:r>
          </a:p>
        </p:txBody>
      </p:sp>
      <p:sp>
        <p:nvSpPr>
          <p:cNvPr id="3" name="Text Placeholder 2">
            <a:extLst>
              <a:ext uri="{FF2B5EF4-FFF2-40B4-BE49-F238E27FC236}">
                <a16:creationId xmlns:a16="http://schemas.microsoft.com/office/drawing/2014/main" id="{BBA7B297-496A-5A6F-4799-0F7969298EBA}"/>
              </a:ext>
            </a:extLst>
          </p:cNvPr>
          <p:cNvSpPr>
            <a:spLocks noGrp="1"/>
          </p:cNvSpPr>
          <p:nvPr>
            <p:ph type="body" idx="1"/>
          </p:nvPr>
        </p:nvSpPr>
        <p:spPr/>
        <p:txBody>
          <a:bodyPr/>
          <a:lstStyle/>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The model successfully predicted the medical insurance cost for a new customer to be $15,644.03.</a:t>
            </a:r>
          </a:p>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Gradient Boosting Regressors can effectively model complex relationships in healthcare data.</a:t>
            </a:r>
          </a:p>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This approach can provide valuable insights for pricing and risk assessment.</a:t>
            </a:r>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B80D2335-1F3E-7269-0364-61384C3D0593}"/>
              </a:ext>
            </a:extLst>
          </p:cNvPr>
          <p:cNvPicPr>
            <a:picLocks noChangeAspect="1"/>
          </p:cNvPicPr>
          <p:nvPr/>
        </p:nvPicPr>
        <p:blipFill>
          <a:blip r:embed="rId2"/>
          <a:stretch>
            <a:fillRect/>
          </a:stretch>
        </p:blipFill>
        <p:spPr>
          <a:xfrm>
            <a:off x="478565" y="3118271"/>
            <a:ext cx="7772400" cy="1375479"/>
          </a:xfrm>
          <a:prstGeom prst="rect">
            <a:avLst/>
          </a:prstGeom>
        </p:spPr>
      </p:pic>
    </p:spTree>
    <p:extLst>
      <p:ext uri="{BB962C8B-B14F-4D97-AF65-F5344CB8AC3E}">
        <p14:creationId xmlns:p14="http://schemas.microsoft.com/office/powerpoint/2010/main" val="2440257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D30C-E3BA-B7F6-D497-3C808288902E}"/>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Claim Amount Prediction Results</a:t>
            </a:r>
            <a:endParaRPr lang="en-US" dirty="0"/>
          </a:p>
        </p:txBody>
      </p:sp>
      <p:sp>
        <p:nvSpPr>
          <p:cNvPr id="3" name="Text Placeholder 2">
            <a:extLst>
              <a:ext uri="{FF2B5EF4-FFF2-40B4-BE49-F238E27FC236}">
                <a16:creationId xmlns:a16="http://schemas.microsoft.com/office/drawing/2014/main" id="{563EB771-0235-B55C-60B5-1C952A78905F}"/>
              </a:ext>
            </a:extLst>
          </p:cNvPr>
          <p:cNvSpPr>
            <a:spLocks noGrp="1"/>
          </p:cNvSpPr>
          <p:nvPr>
            <p:ph type="body" idx="1"/>
          </p:nvPr>
        </p:nvSpPr>
        <p:spPr/>
        <p:txBody>
          <a:bodyPr/>
          <a:lstStyle/>
          <a:p>
            <a:endParaRPr lang="en-US" dirty="0"/>
          </a:p>
        </p:txBody>
      </p:sp>
      <p:pic>
        <p:nvPicPr>
          <p:cNvPr id="5" name="Picture 4" descr="A screenshot of a computer code&#10;&#10;Description automatically generated">
            <a:extLst>
              <a:ext uri="{FF2B5EF4-FFF2-40B4-BE49-F238E27FC236}">
                <a16:creationId xmlns:a16="http://schemas.microsoft.com/office/drawing/2014/main" id="{D2F97FF5-AD27-AB1E-FADC-FEFE53C9D674}"/>
              </a:ext>
            </a:extLst>
          </p:cNvPr>
          <p:cNvPicPr>
            <a:picLocks noChangeAspect="1"/>
          </p:cNvPicPr>
          <p:nvPr/>
        </p:nvPicPr>
        <p:blipFill>
          <a:blip r:embed="rId2"/>
          <a:stretch>
            <a:fillRect/>
          </a:stretch>
        </p:blipFill>
        <p:spPr>
          <a:xfrm>
            <a:off x="311700" y="1222450"/>
            <a:ext cx="5431074" cy="3175000"/>
          </a:xfrm>
          <a:prstGeom prst="rect">
            <a:avLst/>
          </a:prstGeom>
        </p:spPr>
      </p:pic>
    </p:spTree>
    <p:extLst>
      <p:ext uri="{BB962C8B-B14F-4D97-AF65-F5344CB8AC3E}">
        <p14:creationId xmlns:p14="http://schemas.microsoft.com/office/powerpoint/2010/main" val="3028260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6843-0891-3CA6-B857-AD3F5DCAECEE}"/>
              </a:ext>
            </a:extLst>
          </p:cNvPr>
          <p:cNvSpPr>
            <a:spLocks noGrp="1"/>
          </p:cNvSpPr>
          <p:nvPr>
            <p:ph type="title"/>
          </p:nvPr>
        </p:nvSpPr>
        <p:spPr/>
        <p:txBody>
          <a:bodyPr/>
          <a:lstStyle/>
          <a:p>
            <a:r>
              <a:rPr lang="en-US" sz="2000" b="0" i="0" dirty="0">
                <a:solidFill>
                  <a:srgbClr val="202124"/>
                </a:solidFill>
                <a:effectLst/>
                <a:highlight>
                  <a:srgbClr val="FFFFFF"/>
                </a:highlight>
                <a:latin typeface="Times New Roman" panose="02020603050405020304" pitchFamily="18" charset="0"/>
                <a:cs typeface="Times New Roman" panose="02020603050405020304" pitchFamily="18" charset="0"/>
              </a:rPr>
              <a:t>Comparative Analysis of Regression Model Performance</a:t>
            </a:r>
            <a:endParaRPr lang="en-US"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E8BE7E5-C815-7ADE-1E96-A6A951401C5B}"/>
              </a:ext>
            </a:extLst>
          </p:cNvPr>
          <p:cNvSpPr>
            <a:spLocks noGrp="1"/>
          </p:cNvSpPr>
          <p:nvPr>
            <p:ph type="body" idx="1"/>
          </p:nvPr>
        </p:nvSpPr>
        <p:spPr/>
        <p:txBody>
          <a:bodyPr/>
          <a:lstStyle/>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Based on the model performance metrics, the Random Forest Regression model appears to have the best overall performance, with the highest R-squared score 0.9674.</a:t>
            </a:r>
          </a:p>
          <a:p>
            <a:r>
              <a:rPr lang="en-US" b="0" i="0" dirty="0">
                <a:solidFill>
                  <a:srgbClr val="202124"/>
                </a:solidFill>
                <a:effectLst/>
                <a:highlight>
                  <a:srgbClr val="FFFFFF"/>
                </a:highlight>
                <a:latin typeface="Times New Roman" panose="02020603050405020304" pitchFamily="18" charset="0"/>
                <a:cs typeface="Times New Roman" panose="02020603050405020304" pitchFamily="18" charset="0"/>
              </a:rPr>
              <a:t>Mean Absolute Error (MAE) of 486.87, and a Mean Squared Error (MSE) of 4,876,177.10. This indicates that the Random Forest Regression model is able to explain approximately 96.74% of the variance in the target variable and has relatively low average absolute and squared errors compared to the other models.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840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617FC-D1A7-F7CE-BE7C-FCE4158BE16E}"/>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EDA</a:t>
            </a:r>
          </a:p>
        </p:txBody>
      </p:sp>
      <p:sp>
        <p:nvSpPr>
          <p:cNvPr id="3" name="Text Placeholder 2">
            <a:extLst>
              <a:ext uri="{FF2B5EF4-FFF2-40B4-BE49-F238E27FC236}">
                <a16:creationId xmlns:a16="http://schemas.microsoft.com/office/drawing/2014/main" id="{BCED0AFA-A8F4-8531-F9F7-B02E99AF1EB6}"/>
              </a:ext>
            </a:extLst>
          </p:cNvPr>
          <p:cNvSpPr>
            <a:spLocks noGrp="1"/>
          </p:cNvSpPr>
          <p:nvPr>
            <p:ph type="body" idx="1"/>
          </p:nvPr>
        </p:nvSpPr>
        <p:spPr/>
        <p:txBody>
          <a:bodyPr/>
          <a:lstStyle/>
          <a:p>
            <a:r>
              <a:rPr lang="en-US" sz="1400" dirty="0" err="1">
                <a:latin typeface="Times New Roman" panose="02020603050405020304" pitchFamily="18" charset="0"/>
                <a:cs typeface="Times New Roman" panose="02020603050405020304" pitchFamily="18" charset="0"/>
              </a:rPr>
              <a:t>Visualising</a:t>
            </a:r>
            <a:r>
              <a:rPr lang="en-US" sz="1400" dirty="0">
                <a:latin typeface="Times New Roman" panose="02020603050405020304" pitchFamily="18" charset="0"/>
                <a:cs typeface="Times New Roman" panose="02020603050405020304" pitchFamily="18" charset="0"/>
              </a:rPr>
              <a:t> the categorical features</a:t>
            </a:r>
          </a:p>
        </p:txBody>
      </p:sp>
      <p:pic>
        <p:nvPicPr>
          <p:cNvPr id="5" name="Picture 4" descr="A group of blue and orange bars&#10;&#10;Description automatically generated">
            <a:extLst>
              <a:ext uri="{FF2B5EF4-FFF2-40B4-BE49-F238E27FC236}">
                <a16:creationId xmlns:a16="http://schemas.microsoft.com/office/drawing/2014/main" id="{AE83AC08-9D58-20EF-70BE-9A75BBF04068}"/>
              </a:ext>
            </a:extLst>
          </p:cNvPr>
          <p:cNvPicPr>
            <a:picLocks noChangeAspect="1"/>
          </p:cNvPicPr>
          <p:nvPr/>
        </p:nvPicPr>
        <p:blipFill>
          <a:blip r:embed="rId2"/>
          <a:stretch>
            <a:fillRect/>
          </a:stretch>
        </p:blipFill>
        <p:spPr>
          <a:xfrm>
            <a:off x="499534" y="1637477"/>
            <a:ext cx="6175622" cy="3433073"/>
          </a:xfrm>
          <a:prstGeom prst="rect">
            <a:avLst/>
          </a:prstGeom>
        </p:spPr>
      </p:pic>
    </p:spTree>
    <p:extLst>
      <p:ext uri="{BB962C8B-B14F-4D97-AF65-F5344CB8AC3E}">
        <p14:creationId xmlns:p14="http://schemas.microsoft.com/office/powerpoint/2010/main" val="3483729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29F4-26CF-76AD-92BD-FD9DA84E9200}"/>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Target Variable Distribution</a:t>
            </a:r>
          </a:p>
        </p:txBody>
      </p:sp>
      <p:sp>
        <p:nvSpPr>
          <p:cNvPr id="3" name="Text Placeholder 2">
            <a:extLst>
              <a:ext uri="{FF2B5EF4-FFF2-40B4-BE49-F238E27FC236}">
                <a16:creationId xmlns:a16="http://schemas.microsoft.com/office/drawing/2014/main" id="{9E8980C5-8B03-8C4E-7116-C618279694D8}"/>
              </a:ext>
            </a:extLst>
          </p:cNvPr>
          <p:cNvSpPr>
            <a:spLocks noGrp="1"/>
          </p:cNvSpPr>
          <p:nvPr>
            <p:ph type="body" idx="1"/>
          </p:nvPr>
        </p:nvSpPr>
        <p:spPr/>
        <p:txBody>
          <a:bodyPr/>
          <a:lstStyle/>
          <a:p>
            <a:endParaRPr lang="en-US" dirty="0"/>
          </a:p>
        </p:txBody>
      </p:sp>
      <p:pic>
        <p:nvPicPr>
          <p:cNvPr id="5" name="Picture 4" descr="A pie chart with text on it&#10;&#10;Description automatically generated">
            <a:extLst>
              <a:ext uri="{FF2B5EF4-FFF2-40B4-BE49-F238E27FC236}">
                <a16:creationId xmlns:a16="http://schemas.microsoft.com/office/drawing/2014/main" id="{92CF85B1-5061-15DE-EA40-7B413850172A}"/>
              </a:ext>
            </a:extLst>
          </p:cNvPr>
          <p:cNvPicPr>
            <a:picLocks noChangeAspect="1"/>
          </p:cNvPicPr>
          <p:nvPr/>
        </p:nvPicPr>
        <p:blipFill>
          <a:blip r:embed="rId2"/>
          <a:stretch>
            <a:fillRect/>
          </a:stretch>
        </p:blipFill>
        <p:spPr>
          <a:xfrm>
            <a:off x="448733" y="1317717"/>
            <a:ext cx="7772400" cy="3225866"/>
          </a:xfrm>
          <a:prstGeom prst="rect">
            <a:avLst/>
          </a:prstGeom>
        </p:spPr>
      </p:pic>
    </p:spTree>
    <p:extLst>
      <p:ext uri="{BB962C8B-B14F-4D97-AF65-F5344CB8AC3E}">
        <p14:creationId xmlns:p14="http://schemas.microsoft.com/office/powerpoint/2010/main" val="92568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278C8-0C09-1C60-263A-DD33B3C6D61F}"/>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Relationship of AGE, WEIGHT AND BMI to all the features</a:t>
            </a:r>
          </a:p>
        </p:txBody>
      </p:sp>
      <p:sp>
        <p:nvSpPr>
          <p:cNvPr id="3" name="Text Placeholder 2">
            <a:extLst>
              <a:ext uri="{FF2B5EF4-FFF2-40B4-BE49-F238E27FC236}">
                <a16:creationId xmlns:a16="http://schemas.microsoft.com/office/drawing/2014/main" id="{7FA0980B-DD4D-2B8B-4742-16AE03DB33BF}"/>
              </a:ext>
            </a:extLst>
          </p:cNvPr>
          <p:cNvSpPr>
            <a:spLocks noGrp="1"/>
          </p:cNvSpPr>
          <p:nvPr>
            <p:ph type="body" idx="1"/>
          </p:nvPr>
        </p:nvSpPr>
        <p:spPr/>
        <p:txBody>
          <a:bodyPr/>
          <a:lstStyle/>
          <a:p>
            <a:endParaRPr lang="en-US" dirty="0"/>
          </a:p>
        </p:txBody>
      </p:sp>
      <p:pic>
        <p:nvPicPr>
          <p:cNvPr id="5" name="Picture 4" descr="A collage of different shapes&#10;&#10;Description automatically generated">
            <a:extLst>
              <a:ext uri="{FF2B5EF4-FFF2-40B4-BE49-F238E27FC236}">
                <a16:creationId xmlns:a16="http://schemas.microsoft.com/office/drawing/2014/main" id="{9F76A0E1-70B3-CE04-9EBD-13949D271107}"/>
              </a:ext>
            </a:extLst>
          </p:cNvPr>
          <p:cNvPicPr>
            <a:picLocks noChangeAspect="1"/>
          </p:cNvPicPr>
          <p:nvPr/>
        </p:nvPicPr>
        <p:blipFill>
          <a:blip r:embed="rId2"/>
          <a:stretch>
            <a:fillRect/>
          </a:stretch>
        </p:blipFill>
        <p:spPr>
          <a:xfrm>
            <a:off x="209464" y="1222451"/>
            <a:ext cx="8725072" cy="3416399"/>
          </a:xfrm>
          <a:prstGeom prst="rect">
            <a:avLst/>
          </a:prstGeom>
        </p:spPr>
      </p:pic>
    </p:spTree>
    <p:extLst>
      <p:ext uri="{BB962C8B-B14F-4D97-AF65-F5344CB8AC3E}">
        <p14:creationId xmlns:p14="http://schemas.microsoft.com/office/powerpoint/2010/main" val="178191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78A9-E8E6-AB41-27D5-8D41ED8A9CF8}"/>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Relationship of Dependents, Smoker and </a:t>
            </a:r>
            <a:r>
              <a:rPr lang="en-US" sz="2000" dirty="0" err="1">
                <a:latin typeface="Times New Roman" panose="02020603050405020304" pitchFamily="18" charset="0"/>
                <a:cs typeface="Times New Roman" panose="02020603050405020304" pitchFamily="18" charset="0"/>
              </a:rPr>
              <a:t>Bloodpressure</a:t>
            </a:r>
            <a:r>
              <a:rPr lang="en-US" sz="2000" dirty="0">
                <a:latin typeface="Times New Roman" panose="02020603050405020304" pitchFamily="18" charset="0"/>
                <a:cs typeface="Times New Roman" panose="02020603050405020304" pitchFamily="18" charset="0"/>
              </a:rPr>
              <a:t> to all the features</a:t>
            </a:r>
            <a:endParaRPr lang="en-US" sz="2000" dirty="0"/>
          </a:p>
        </p:txBody>
      </p:sp>
      <p:sp>
        <p:nvSpPr>
          <p:cNvPr id="3" name="Text Placeholder 2">
            <a:extLst>
              <a:ext uri="{FF2B5EF4-FFF2-40B4-BE49-F238E27FC236}">
                <a16:creationId xmlns:a16="http://schemas.microsoft.com/office/drawing/2014/main" id="{07E98C5F-98DF-3E6B-71B9-FFB36573710A}"/>
              </a:ext>
            </a:extLst>
          </p:cNvPr>
          <p:cNvSpPr>
            <a:spLocks noGrp="1"/>
          </p:cNvSpPr>
          <p:nvPr>
            <p:ph type="body" idx="1"/>
          </p:nvPr>
        </p:nvSpPr>
        <p:spPr/>
        <p:txBody>
          <a:bodyPr/>
          <a:lstStyle/>
          <a:p>
            <a:endParaRPr lang="en-US" dirty="0"/>
          </a:p>
        </p:txBody>
      </p:sp>
      <p:pic>
        <p:nvPicPr>
          <p:cNvPr id="5" name="Picture 4" descr="A collage of different shapes&#10;&#10;Description automatically generated">
            <a:extLst>
              <a:ext uri="{FF2B5EF4-FFF2-40B4-BE49-F238E27FC236}">
                <a16:creationId xmlns:a16="http://schemas.microsoft.com/office/drawing/2014/main" id="{E47ED77A-72D6-590F-A17F-5C511579D790}"/>
              </a:ext>
            </a:extLst>
          </p:cNvPr>
          <p:cNvPicPr>
            <a:picLocks noChangeAspect="1"/>
          </p:cNvPicPr>
          <p:nvPr/>
        </p:nvPicPr>
        <p:blipFill>
          <a:blip r:embed="rId2"/>
          <a:stretch>
            <a:fillRect/>
          </a:stretch>
        </p:blipFill>
        <p:spPr>
          <a:xfrm>
            <a:off x="187359" y="1222450"/>
            <a:ext cx="8769281" cy="3493483"/>
          </a:xfrm>
          <a:prstGeom prst="rect">
            <a:avLst/>
          </a:prstGeom>
        </p:spPr>
      </p:pic>
    </p:spTree>
    <p:extLst>
      <p:ext uri="{BB962C8B-B14F-4D97-AF65-F5344CB8AC3E}">
        <p14:creationId xmlns:p14="http://schemas.microsoft.com/office/powerpoint/2010/main" val="1458565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4434-99D3-389F-D8DA-827AF730DB73}"/>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Relationship of Diabetes, </a:t>
            </a:r>
            <a:r>
              <a:rPr lang="en-US" sz="2000" dirty="0" err="1">
                <a:latin typeface="Times New Roman" panose="02020603050405020304" pitchFamily="18" charset="0"/>
                <a:cs typeface="Times New Roman" panose="02020603050405020304" pitchFamily="18" charset="0"/>
              </a:rPr>
              <a:t>regular_ex</a:t>
            </a:r>
            <a:r>
              <a:rPr lang="en-US" sz="2000" dirty="0">
                <a:latin typeface="Times New Roman" panose="02020603050405020304" pitchFamily="18" charset="0"/>
                <a:cs typeface="Times New Roman" panose="02020603050405020304" pitchFamily="18" charset="0"/>
              </a:rPr>
              <a:t> and claim to all the features</a:t>
            </a:r>
            <a:endParaRPr lang="en-US" sz="2000" dirty="0"/>
          </a:p>
        </p:txBody>
      </p:sp>
      <p:sp>
        <p:nvSpPr>
          <p:cNvPr id="3" name="Text Placeholder 2">
            <a:extLst>
              <a:ext uri="{FF2B5EF4-FFF2-40B4-BE49-F238E27FC236}">
                <a16:creationId xmlns:a16="http://schemas.microsoft.com/office/drawing/2014/main" id="{AD7513CD-3FCC-E198-15BB-10B821BBBC64}"/>
              </a:ext>
            </a:extLst>
          </p:cNvPr>
          <p:cNvSpPr>
            <a:spLocks noGrp="1"/>
          </p:cNvSpPr>
          <p:nvPr>
            <p:ph type="body" idx="1"/>
          </p:nvPr>
        </p:nvSpPr>
        <p:spPr/>
        <p:txBody>
          <a:bodyPr/>
          <a:lstStyle/>
          <a:p>
            <a:endParaRPr lang="en-US" dirty="0"/>
          </a:p>
        </p:txBody>
      </p:sp>
      <p:pic>
        <p:nvPicPr>
          <p:cNvPr id="5" name="Picture 4" descr="A screenshot of a graph&#10;&#10;Description automatically generated">
            <a:extLst>
              <a:ext uri="{FF2B5EF4-FFF2-40B4-BE49-F238E27FC236}">
                <a16:creationId xmlns:a16="http://schemas.microsoft.com/office/drawing/2014/main" id="{BB983267-D2AE-7A4B-891A-A8E702C47706}"/>
              </a:ext>
            </a:extLst>
          </p:cNvPr>
          <p:cNvPicPr>
            <a:picLocks noChangeAspect="1"/>
          </p:cNvPicPr>
          <p:nvPr/>
        </p:nvPicPr>
        <p:blipFill>
          <a:blip r:embed="rId2"/>
          <a:stretch>
            <a:fillRect/>
          </a:stretch>
        </p:blipFill>
        <p:spPr>
          <a:xfrm>
            <a:off x="311700" y="1222450"/>
            <a:ext cx="7772400" cy="3551865"/>
          </a:xfrm>
          <a:prstGeom prst="rect">
            <a:avLst/>
          </a:prstGeom>
        </p:spPr>
      </p:pic>
    </p:spTree>
    <p:extLst>
      <p:ext uri="{BB962C8B-B14F-4D97-AF65-F5344CB8AC3E}">
        <p14:creationId xmlns:p14="http://schemas.microsoft.com/office/powerpoint/2010/main" val="2863802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F890-AF73-E9DD-0BD2-F4BDFD2AEF79}"/>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Claim Amount by Gender</a:t>
            </a:r>
          </a:p>
        </p:txBody>
      </p:sp>
      <p:sp>
        <p:nvSpPr>
          <p:cNvPr id="3" name="Text Placeholder 2">
            <a:extLst>
              <a:ext uri="{FF2B5EF4-FFF2-40B4-BE49-F238E27FC236}">
                <a16:creationId xmlns:a16="http://schemas.microsoft.com/office/drawing/2014/main" id="{F41D47BE-50AF-9434-7000-76ACB5C88AC8}"/>
              </a:ext>
            </a:extLst>
          </p:cNvPr>
          <p:cNvSpPr>
            <a:spLocks noGrp="1"/>
          </p:cNvSpPr>
          <p:nvPr>
            <p:ph type="body" idx="1"/>
          </p:nvPr>
        </p:nvSpPr>
        <p:spPr/>
        <p:txBody>
          <a:bodyPr/>
          <a:lstStyle/>
          <a:p>
            <a:endParaRPr lang="en-US" dirty="0"/>
          </a:p>
        </p:txBody>
      </p:sp>
      <p:pic>
        <p:nvPicPr>
          <p:cNvPr id="7" name="Picture 6" descr="A blue and orange rectangular objects&#10;&#10;Description automatically generated">
            <a:extLst>
              <a:ext uri="{FF2B5EF4-FFF2-40B4-BE49-F238E27FC236}">
                <a16:creationId xmlns:a16="http://schemas.microsoft.com/office/drawing/2014/main" id="{191B1019-6F07-FA8E-F336-0F2CA1FFB886}"/>
              </a:ext>
            </a:extLst>
          </p:cNvPr>
          <p:cNvPicPr>
            <a:picLocks noChangeAspect="1"/>
          </p:cNvPicPr>
          <p:nvPr/>
        </p:nvPicPr>
        <p:blipFill>
          <a:blip r:embed="rId2"/>
          <a:stretch>
            <a:fillRect/>
          </a:stretch>
        </p:blipFill>
        <p:spPr>
          <a:xfrm>
            <a:off x="220132" y="1133781"/>
            <a:ext cx="8161867" cy="4009720"/>
          </a:xfrm>
          <a:prstGeom prst="rect">
            <a:avLst/>
          </a:prstGeom>
        </p:spPr>
      </p:pic>
    </p:spTree>
    <p:extLst>
      <p:ext uri="{BB962C8B-B14F-4D97-AF65-F5344CB8AC3E}">
        <p14:creationId xmlns:p14="http://schemas.microsoft.com/office/powerpoint/2010/main" val="3874830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9B11-6A33-29F3-F353-6199073371A7}"/>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Correlation Heat Map</a:t>
            </a:r>
          </a:p>
        </p:txBody>
      </p:sp>
      <p:sp>
        <p:nvSpPr>
          <p:cNvPr id="3" name="Text Placeholder 2">
            <a:extLst>
              <a:ext uri="{FF2B5EF4-FFF2-40B4-BE49-F238E27FC236}">
                <a16:creationId xmlns:a16="http://schemas.microsoft.com/office/drawing/2014/main" id="{DF313FD4-34A4-D644-FB76-BC27688F44B7}"/>
              </a:ext>
            </a:extLst>
          </p:cNvPr>
          <p:cNvSpPr>
            <a:spLocks noGrp="1"/>
          </p:cNvSpPr>
          <p:nvPr>
            <p:ph type="body" idx="1"/>
          </p:nvPr>
        </p:nvSpPr>
        <p:spPr/>
        <p:txBody>
          <a:bodyPr/>
          <a:lstStyle/>
          <a:p>
            <a:endParaRPr lang="en-US" dirty="0"/>
          </a:p>
        </p:txBody>
      </p:sp>
      <p:pic>
        <p:nvPicPr>
          <p:cNvPr id="5" name="Picture 4" descr="A red and blue squares with white text&#10;&#10;Description automatically generated">
            <a:extLst>
              <a:ext uri="{FF2B5EF4-FFF2-40B4-BE49-F238E27FC236}">
                <a16:creationId xmlns:a16="http://schemas.microsoft.com/office/drawing/2014/main" id="{9B064C2B-0CEA-BE11-8D28-5D4374C59810}"/>
              </a:ext>
            </a:extLst>
          </p:cNvPr>
          <p:cNvPicPr>
            <a:picLocks noChangeAspect="1"/>
          </p:cNvPicPr>
          <p:nvPr/>
        </p:nvPicPr>
        <p:blipFill>
          <a:blip r:embed="rId2"/>
          <a:stretch>
            <a:fillRect/>
          </a:stretch>
        </p:blipFill>
        <p:spPr>
          <a:xfrm>
            <a:off x="311700" y="1137783"/>
            <a:ext cx="8432801" cy="3705347"/>
          </a:xfrm>
          <a:prstGeom prst="rect">
            <a:avLst/>
          </a:prstGeom>
        </p:spPr>
      </p:pic>
    </p:spTree>
    <p:extLst>
      <p:ext uri="{BB962C8B-B14F-4D97-AF65-F5344CB8AC3E}">
        <p14:creationId xmlns:p14="http://schemas.microsoft.com/office/powerpoint/2010/main" val="2270161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MBC presentation template" id="{AB65D83E-2400-6B44-80B6-570C4D1979AE}" vid="{575BF1C9-A2EC-6C4D-85BC-EA12E69D25D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ED8954222B1C429A59F0EC15EF7AA8" ma:contentTypeVersion="3" ma:contentTypeDescription="Create a new document." ma:contentTypeScope="" ma:versionID="0d60aa1db23f65adc289745d523415cb">
  <xsd:schema xmlns:xsd="http://www.w3.org/2001/XMLSchema" xmlns:xs="http://www.w3.org/2001/XMLSchema" xmlns:p="http://schemas.microsoft.com/office/2006/metadata/properties" xmlns:ns2="3d49952c-a256-405f-b031-e3a3291e2b23" targetNamespace="http://schemas.microsoft.com/office/2006/metadata/properties" ma:root="true" ma:fieldsID="6950b06e8532f9ac7d38c40afa82ae3a" ns2:_="">
    <xsd:import namespace="3d49952c-a256-405f-b031-e3a3291e2b23"/>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49952c-a256-405f-b031-e3a3291e2b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1E8249-7A07-46C3-8690-7972F9AAD6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49952c-a256-405f-b031-e3a3291e2b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2477F5-ACFC-4ED1-ACC1-C27FFFF64374}">
  <ds:schemaRefs>
    <ds:schemaRef ds:uri="http://schemas.microsoft.com/sharepoint/v3/contenttype/forms"/>
  </ds:schemaRefs>
</ds:datastoreItem>
</file>

<file path=customXml/itemProps3.xml><?xml version="1.0" encoding="utf-8"?>
<ds:datastoreItem xmlns:ds="http://schemas.openxmlformats.org/officeDocument/2006/customXml" ds:itemID="{457D5036-224F-4702-A7D6-45C6253E8B4D}">
  <ds:schemaRefs>
    <ds:schemaRef ds:uri="http://www.w3.org/XML/1998/namespace"/>
    <ds:schemaRef ds:uri="http://schemas.microsoft.com/office/2006/documentManagement/types"/>
    <ds:schemaRef ds:uri="http://purl.org/dc/elements/1.1/"/>
    <ds:schemaRef ds:uri="http://purl.org/dc/dcmitype/"/>
    <ds:schemaRef ds:uri="http://schemas.microsoft.com/office/infopath/2007/PartnerControls"/>
    <ds:schemaRef ds:uri="http://purl.org/dc/terms/"/>
    <ds:schemaRef ds:uri="http://schemas.openxmlformats.org/package/2006/metadata/core-properties"/>
    <ds:schemaRef ds:uri="3d49952c-a256-405f-b031-e3a3291e2b2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Simple Light</Template>
  <TotalTime>7260</TotalTime>
  <Words>723</Words>
  <Application>Microsoft Macintosh PowerPoint</Application>
  <PresentationFormat>On-screen Show (16:9)</PresentationFormat>
  <Paragraphs>61</Paragraphs>
  <Slides>28</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Times New Roman</vt:lpstr>
      <vt:lpstr>Simple Light</vt:lpstr>
      <vt:lpstr>Health Insurance Fraud Claim and Amount Prediction</vt:lpstr>
      <vt:lpstr>Introduction</vt:lpstr>
      <vt:lpstr>EDA</vt:lpstr>
      <vt:lpstr>Target Variable Distribution</vt:lpstr>
      <vt:lpstr>Relationship of AGE, WEIGHT AND BMI to all the features</vt:lpstr>
      <vt:lpstr>Relationship of Dependents, Smoker and Bloodpressure to all the features</vt:lpstr>
      <vt:lpstr>Relationship of Diabetes, regular_ex and claim to all the features</vt:lpstr>
      <vt:lpstr>Claim Amount by Gender</vt:lpstr>
      <vt:lpstr>Correlation Heat Map</vt:lpstr>
      <vt:lpstr>Violin Plot</vt:lpstr>
      <vt:lpstr>Relationship Between age group and claim category</vt:lpstr>
      <vt:lpstr>Relationship Between age group and claim category(Overlapping)</vt:lpstr>
      <vt:lpstr>Relationship between Age Group and Label (0: Non Fraud, 1: Fraud)</vt:lpstr>
      <vt:lpstr>Models</vt:lpstr>
      <vt:lpstr>Random Forest Classifier</vt:lpstr>
      <vt:lpstr>Gaussian Naive Bayes Classifier</vt:lpstr>
      <vt:lpstr>SMOTE (Synthetic Minority Oversampling Technique)</vt:lpstr>
      <vt:lpstr>After SMOTE </vt:lpstr>
      <vt:lpstr>Random Forest Classifier</vt:lpstr>
      <vt:lpstr>Gaussian NB Classifier</vt:lpstr>
      <vt:lpstr>Note</vt:lpstr>
      <vt:lpstr>Claim Amount Prediction</vt:lpstr>
      <vt:lpstr>Linear Regression</vt:lpstr>
      <vt:lpstr>Support Vector Regression</vt:lpstr>
      <vt:lpstr>Random Forest</vt:lpstr>
      <vt:lpstr>Gradient Boosting</vt:lpstr>
      <vt:lpstr>Claim Amount Prediction Results</vt:lpstr>
      <vt:lpstr>Comparative Analysis of Regression Model 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Insurance Fraud Claim Detection</dc:title>
  <dc:creator>Saisrikar Gurthuru</dc:creator>
  <cp:lastModifiedBy>Saisrikar Gurthuru</cp:lastModifiedBy>
  <cp:revision>3</cp:revision>
  <cp:lastPrinted>2022-12-06T17:26:06Z</cp:lastPrinted>
  <dcterms:created xsi:type="dcterms:W3CDTF">2024-04-04T20:48:30Z</dcterms:created>
  <dcterms:modified xsi:type="dcterms:W3CDTF">2024-04-09T21:49:24Z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0x01010066ED8954222B1C429A59F0EC15EF7AA8</vt:lpwstr>
  </property>
</Properties>
</file>